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8" r:id="rId3"/>
    <p:sldId id="259" r:id="rId4"/>
    <p:sldId id="274" r:id="rId5"/>
    <p:sldId id="257" r:id="rId6"/>
    <p:sldId id="260" r:id="rId7"/>
    <p:sldId id="261" r:id="rId8"/>
    <p:sldId id="262" r:id="rId9"/>
    <p:sldId id="272" r:id="rId10"/>
    <p:sldId id="275" r:id="rId11"/>
    <p:sldId id="263" r:id="rId12"/>
    <p:sldId id="265" r:id="rId13"/>
    <p:sldId id="266" r:id="rId14"/>
    <p:sldId id="264" r:id="rId15"/>
    <p:sldId id="267" r:id="rId16"/>
    <p:sldId id="270" r:id="rId17"/>
    <p:sldId id="273" r:id="rId18"/>
    <p:sldId id="268" r:id="rId19"/>
    <p:sldId id="269" r:id="rId20"/>
  </p:sldIdLst>
  <p:sldSz cx="12192000" cy="6858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CDE530BC-64B4-47D2-AECB-39D671D85ABE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17F069CD-78FD-4F61-B166-F3772D870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446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A20C3A5F-8184-4C57-9984-8295F9975154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50495E52-5D49-4AA0-B9F5-674CB043E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86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C63CF-189E-41B0-B614-8F2955825529}" type="datetime1">
              <a:rPr lang="en-US" smtClean="0"/>
              <a:t>3/10/2017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LMSC Summit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3735E-5015-4601-B675-4709B91AB6F5}" type="datetime1">
              <a:rPr lang="en-US" smtClean="0"/>
              <a:t>3/10/2017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LMSC Summit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E143E-FA75-4D6C-8176-36D51AABDF75}" type="datetime1">
              <a:rPr lang="en-US" smtClean="0"/>
              <a:t>3/10/2017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LMSC Summit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21DCD-7873-4D26-BB98-D129C0C1D2C3}" type="datetime1">
              <a:rPr lang="en-US" smtClean="0"/>
              <a:t>3/10/2017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LMSC Summit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92738-C1F7-4B93-A848-65116F541BC8}" type="datetime1">
              <a:rPr lang="en-US" smtClean="0"/>
              <a:t>3/10/2017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LMSC Summit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AF6C9-3F76-416E-B9F1-71D745454BE5}" type="datetime1">
              <a:rPr lang="en-US" smtClean="0"/>
              <a:t>3/10/2017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LMSC Summit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F4898-9C78-4B2E-95F3-002EB80D3A0F}" type="datetime1">
              <a:rPr lang="en-US" smtClean="0"/>
              <a:t>3/10/2017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LMSC Summit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B1A2F-173C-4C8D-9A13-1E80574572F5}" type="datetime1">
              <a:rPr lang="en-US" smtClean="0"/>
              <a:t>3/10/2017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LMSC Summit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B0CFA-D1CE-4435-84EA-2344FD2B3BDE}" type="datetime1">
              <a:rPr lang="en-US" smtClean="0"/>
              <a:t>3/10/2017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LMSC Summit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0489-B9C7-4660-8FEF-9ACC984A86BC}" type="datetime1">
              <a:rPr lang="en-US" smtClean="0"/>
              <a:t>3/10/2017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LMSC Summit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962B3-5979-43C5-A662-02FB4DC72576}" type="datetime1">
              <a:rPr lang="en-US" smtClean="0"/>
              <a:t>3/10/2017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LMSC Summit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EEB6D-2D54-441A-B766-53E54D7E8586}" type="datetime1">
              <a:rPr lang="en-US" smtClean="0"/>
              <a:t>3/10/2017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LMSC Summit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9B11-1E8C-49B8-8716-451FA056FB31}" type="datetime1">
              <a:rPr lang="en-US" smtClean="0"/>
              <a:t>3/10/2017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LMSC Summit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CF779-29CC-4D1F-A292-6287393EA2E1}" type="datetime1">
              <a:rPr lang="en-US" smtClean="0"/>
              <a:t>3/10/2017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LMSC Summit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701B1-11C8-4AFB-BDDC-80B878DB0502}" type="datetime1">
              <a:rPr lang="en-US" smtClean="0"/>
              <a:t>3/10/2017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LMSC Summit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8595-D9E9-4065-B35B-3A7A4A4E24A0}" type="datetime1">
              <a:rPr lang="en-US" smtClean="0"/>
              <a:t>3/10/2017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LMSC Summit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592CF-8702-4B77-9B77-9D15CBC028B6}" type="datetime1">
              <a:rPr lang="en-US" smtClean="0"/>
              <a:t>3/10/2017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LMSC Summit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DCA904D-4613-4129-A188-CFD1A546FACB}" type="datetime1">
              <a:rPr lang="en-US" smtClean="0"/>
              <a:t>3/10/2017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/>
              <a:t>2017 LMSC Summit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800" b="1" dirty="0"/>
              <a:t>STAFFING dISCUSSION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Bruce Rollins - Gulf Chair</a:t>
            </a:r>
          </a:p>
          <a:p>
            <a:r>
              <a:rPr lang="en-US" dirty="0">
                <a:solidFill>
                  <a:schemeClr val="tx1"/>
                </a:solidFill>
              </a:rPr>
              <a:t>Bob Wilson – New Mexico Chair</a:t>
            </a:r>
          </a:p>
          <a:p>
            <a:r>
              <a:rPr lang="en-US" dirty="0">
                <a:solidFill>
                  <a:schemeClr val="tx1"/>
                </a:solidFill>
              </a:rPr>
              <a:t>John King – Pacific Chair</a:t>
            </a:r>
          </a:p>
          <a:p>
            <a:r>
              <a:rPr lang="en-US" dirty="0">
                <a:solidFill>
                  <a:schemeClr val="tx1"/>
                </a:solidFill>
              </a:rPr>
              <a:t>Teddy Decker – New Mexico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578418" y="5983664"/>
            <a:ext cx="2025978" cy="66694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2017 LMSC Summit</a:t>
            </a:r>
          </a:p>
        </p:txBody>
      </p:sp>
    </p:spTree>
    <p:extLst>
      <p:ext uri="{BB962C8B-B14F-4D97-AF65-F5344CB8AC3E}">
        <p14:creationId xmlns:p14="http://schemas.microsoft.com/office/powerpoint/2010/main" val="2644816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800" b="1" dirty="0"/>
              <a:t>STAFFING  Stories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chemeClr val="tx1"/>
                </a:solidFill>
              </a:rPr>
              <a:t>2. Show Stopper Transitions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LMSC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575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9943" y="412510"/>
            <a:ext cx="7253157" cy="6167399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tx1"/>
                </a:solidFill>
              </a:rPr>
              <a:t>Life is full of Rude Awakenings</a:t>
            </a:r>
          </a:p>
          <a:p>
            <a:endParaRPr lang="en-US" sz="3200" u="sng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230" y="1158240"/>
            <a:ext cx="3463290" cy="34632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072" y="5062110"/>
            <a:ext cx="81083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Just when you think you have it made…</a:t>
            </a:r>
          </a:p>
          <a:p>
            <a:r>
              <a:rPr lang="en-US" sz="3200" dirty="0"/>
              <a:t>You might not!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LMSC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107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9943" y="412510"/>
            <a:ext cx="7253157" cy="6167399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tx1"/>
                </a:solidFill>
              </a:rPr>
              <a:t>Last Summit </a:t>
            </a:r>
            <a:r>
              <a:rPr lang="en-US" sz="3600" b="1" dirty="0">
                <a:solidFill>
                  <a:schemeClr val="tx1"/>
                </a:solidFill>
              </a:rPr>
              <a:t>– </a:t>
            </a:r>
            <a:endParaRPr lang="en-US" sz="3600" b="1" u="sng" dirty="0">
              <a:solidFill>
                <a:schemeClr val="tx1"/>
              </a:solidFill>
            </a:endParaRPr>
          </a:p>
          <a:p>
            <a:endParaRPr lang="en-US" sz="3200" u="sng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943" y="1119402"/>
            <a:ext cx="9049272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Gulf LMSC – 1500 members</a:t>
            </a:r>
          </a:p>
          <a:p>
            <a:r>
              <a:rPr lang="en-US" sz="2800" dirty="0"/>
              <a:t>Staffed by veterans – Over 140 years of experience</a:t>
            </a:r>
          </a:p>
          <a:p>
            <a:r>
              <a:rPr lang="en-US" sz="2800" dirty="0"/>
              <a:t>Veteran leaders from National Positions</a:t>
            </a:r>
          </a:p>
          <a:p>
            <a:endParaRPr lang="en-US" sz="2800" dirty="0"/>
          </a:p>
          <a:p>
            <a:r>
              <a:rPr lang="en-US" sz="2800" b="1" dirty="0"/>
              <a:t>Then…we hit a rough spot!</a:t>
            </a:r>
          </a:p>
          <a:p>
            <a:r>
              <a:rPr lang="en-US" sz="2800" dirty="0"/>
              <a:t>	New Chair	</a:t>
            </a:r>
          </a:p>
          <a:p>
            <a:r>
              <a:rPr lang="en-US" sz="2800" dirty="0"/>
              <a:t>	Registrar</a:t>
            </a:r>
          </a:p>
          <a:p>
            <a:r>
              <a:rPr lang="en-US" sz="2800" dirty="0"/>
              <a:t>	Web Master </a:t>
            </a:r>
          </a:p>
          <a:p>
            <a:r>
              <a:rPr lang="en-US" sz="2800" dirty="0"/>
              <a:t>	Treasurer</a:t>
            </a:r>
          </a:p>
          <a:p>
            <a:r>
              <a:rPr lang="en-US" sz="2800" dirty="0"/>
              <a:t>	Top 10 Recorder</a:t>
            </a:r>
          </a:p>
          <a:p>
            <a:r>
              <a:rPr lang="en-US" sz="2800" b="1" dirty="0"/>
              <a:t>Where do I go for help?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5360" y="3535448"/>
            <a:ext cx="2517848" cy="321812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LMSC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92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4720" y="346511"/>
            <a:ext cx="8199515" cy="6006164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tx1"/>
                </a:solidFill>
              </a:rPr>
              <a:t>Your Life-lines at the National Office</a:t>
            </a:r>
          </a:p>
          <a:p>
            <a:endParaRPr lang="en-US" sz="3200" u="sng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943" y="127174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435" y="1271740"/>
            <a:ext cx="1816145" cy="23184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128" y="1271740"/>
            <a:ext cx="1876926" cy="23960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4674" y="3984859"/>
            <a:ext cx="6745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Anna Lea </a:t>
            </a:r>
            <a:r>
              <a:rPr lang="en-US" dirty="0" err="1"/>
              <a:t>Matysek</a:t>
            </a:r>
            <a:r>
              <a:rPr lang="en-US" dirty="0"/>
              <a:t>			                Tracy Grilli  </a:t>
            </a:r>
          </a:p>
          <a:p>
            <a:r>
              <a:rPr lang="en-US" dirty="0"/>
              <a:t>Director Membership			Director Member Services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5431" y="4948233"/>
            <a:ext cx="65309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Go to them first!  </a:t>
            </a:r>
          </a:p>
          <a:p>
            <a:r>
              <a:rPr lang="en-US" sz="2800" b="1" dirty="0"/>
              <a:t>Do not wait for them to come to you!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5534" y="4812541"/>
            <a:ext cx="1367780" cy="17080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7159" y="1299262"/>
            <a:ext cx="1808375" cy="24477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04646" y="3956603"/>
            <a:ext cx="2821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Jessica Porter</a:t>
            </a:r>
          </a:p>
          <a:p>
            <a:pPr algn="ctr"/>
            <a:r>
              <a:rPr lang="en-US" dirty="0"/>
              <a:t>Senior Director Services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LMSC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33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800" b="1" dirty="0"/>
              <a:t>STAFFING  Stories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3. Futuristic Tailoring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LMSC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0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4637" y="288758"/>
            <a:ext cx="1012577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What does your current organization look like?</a:t>
            </a:r>
          </a:p>
          <a:p>
            <a:endParaRPr lang="en-US" sz="2400" b="1" u="sng" dirty="0"/>
          </a:p>
          <a:p>
            <a:r>
              <a:rPr lang="en-US" sz="2400" dirty="0"/>
              <a:t>	Chair, Treasurer, Secretary, Registrar</a:t>
            </a:r>
          </a:p>
          <a:p>
            <a:endParaRPr lang="en-US" sz="2400" dirty="0"/>
          </a:p>
          <a:p>
            <a:r>
              <a:rPr lang="en-US" sz="2400" dirty="0"/>
              <a:t>	Vice Chair, At Large Chair, Sanctions</a:t>
            </a:r>
          </a:p>
          <a:p>
            <a:endParaRPr lang="en-US" sz="2400" dirty="0"/>
          </a:p>
          <a:p>
            <a:r>
              <a:rPr lang="en-US" sz="2400" dirty="0"/>
              <a:t>	Top 10 Recorder, Coaches, Fitness, </a:t>
            </a:r>
          </a:p>
          <a:p>
            <a:r>
              <a:rPr lang="en-US" sz="2400" dirty="0"/>
              <a:t>	</a:t>
            </a:r>
          </a:p>
          <a:p>
            <a:r>
              <a:rPr lang="en-US" sz="2400" dirty="0"/>
              <a:t>	Communications, Webmaster, Officials</a:t>
            </a:r>
          </a:p>
          <a:p>
            <a:endParaRPr lang="en-US" sz="2400" dirty="0"/>
          </a:p>
          <a:p>
            <a:r>
              <a:rPr lang="en-US" sz="2400" dirty="0"/>
              <a:t>	Open Water, Safety, </a:t>
            </a:r>
            <a:r>
              <a:rPr lang="en-US" sz="2400" dirty="0" err="1"/>
              <a:t>etc</a:t>
            </a:r>
            <a:r>
              <a:rPr lang="en-US" sz="2400" dirty="0"/>
              <a:t>….</a:t>
            </a:r>
          </a:p>
          <a:p>
            <a:endParaRPr lang="en-US" sz="2400" dirty="0"/>
          </a:p>
          <a:p>
            <a:r>
              <a:rPr lang="en-US" sz="3600" b="1" u="sng" dirty="0"/>
              <a:t>Most Chairs are </a:t>
            </a:r>
          </a:p>
          <a:p>
            <a:r>
              <a:rPr lang="en-US" sz="3600" b="1" dirty="0"/>
              <a:t>		</a:t>
            </a:r>
            <a:r>
              <a:rPr lang="en-US" sz="3600" b="1" u="sng" dirty="0"/>
              <a:t>a Committee of One!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LMSC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53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1757" y="363915"/>
            <a:ext cx="1012577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What might your future organization look like?</a:t>
            </a:r>
          </a:p>
          <a:p>
            <a:endParaRPr lang="en-US" sz="2400" b="1" u="sng" dirty="0"/>
          </a:p>
          <a:p>
            <a:r>
              <a:rPr lang="en-US" sz="2400" dirty="0"/>
              <a:t>	</a:t>
            </a:r>
            <a:r>
              <a:rPr lang="en-US" sz="2400" b="1" dirty="0"/>
              <a:t>John King  </a:t>
            </a:r>
            <a:r>
              <a:rPr lang="en-US" sz="2400" dirty="0"/>
              <a:t>– Pacific LMSC</a:t>
            </a:r>
          </a:p>
          <a:p>
            <a:endParaRPr lang="en-US" sz="800" dirty="0"/>
          </a:p>
          <a:p>
            <a:r>
              <a:rPr lang="en-US" sz="2400" dirty="0"/>
              <a:t>	</a:t>
            </a:r>
            <a:r>
              <a:rPr lang="en-US" sz="2400" b="1" dirty="0"/>
              <a:t>Goal</a:t>
            </a:r>
            <a:r>
              <a:rPr lang="en-US" sz="2400" dirty="0"/>
              <a:t>: </a:t>
            </a:r>
            <a:r>
              <a:rPr lang="en-US" sz="2400" u="sng" dirty="0"/>
              <a:t>To reorganize their LMSC to reflect their operation</a:t>
            </a:r>
          </a:p>
          <a:p>
            <a:r>
              <a:rPr lang="en-US" sz="2400" dirty="0"/>
              <a:t>			1. </a:t>
            </a:r>
            <a:r>
              <a:rPr lang="en-US" sz="2400" b="1" u="sng" dirty="0"/>
              <a:t>To streamline </a:t>
            </a:r>
            <a:r>
              <a:rPr lang="en-US" sz="2400" dirty="0"/>
              <a:t>reporting lines to Chair</a:t>
            </a:r>
          </a:p>
          <a:p>
            <a:r>
              <a:rPr lang="en-US" sz="2400" dirty="0"/>
              <a:t>			2. </a:t>
            </a:r>
            <a:r>
              <a:rPr lang="en-US" sz="2400" b="1" u="sng" dirty="0"/>
              <a:t>To focus </a:t>
            </a:r>
            <a:r>
              <a:rPr lang="en-US" sz="2400" dirty="0"/>
              <a:t>operations on 4 major functions</a:t>
            </a:r>
          </a:p>
          <a:p>
            <a:r>
              <a:rPr lang="en-US" sz="2400" dirty="0"/>
              <a:t>				a. Pool Events</a:t>
            </a:r>
          </a:p>
          <a:p>
            <a:r>
              <a:rPr lang="en-US" sz="2400" dirty="0"/>
              <a:t>				b. Open Water Events</a:t>
            </a:r>
          </a:p>
          <a:p>
            <a:r>
              <a:rPr lang="en-US" sz="2400" dirty="0"/>
              <a:t>				c. Coaches and Clubs</a:t>
            </a:r>
          </a:p>
          <a:p>
            <a:r>
              <a:rPr lang="en-US" sz="2400" dirty="0"/>
              <a:t>				d. Communications</a:t>
            </a:r>
          </a:p>
          <a:p>
            <a:r>
              <a:rPr lang="en-US" sz="2400" dirty="0"/>
              <a:t>			3. Each function was a committee</a:t>
            </a:r>
          </a:p>
          <a:p>
            <a:r>
              <a:rPr lang="en-US" sz="2400" dirty="0"/>
              <a:t>				with a </a:t>
            </a:r>
            <a:r>
              <a:rPr lang="en-US" sz="2400" b="1" u="sng" dirty="0"/>
              <a:t>VP over each function</a:t>
            </a:r>
          </a:p>
          <a:p>
            <a:r>
              <a:rPr lang="en-US" sz="2400" dirty="0"/>
              <a:t>			4. Still maintained separate </a:t>
            </a:r>
          </a:p>
          <a:p>
            <a:r>
              <a:rPr lang="en-US" sz="2400" dirty="0"/>
              <a:t>				Treasurer, Secretary &amp;</a:t>
            </a:r>
          </a:p>
          <a:p>
            <a:r>
              <a:rPr lang="en-US" sz="2400" dirty="0"/>
              <a:t>				Registrar positions as direct reports</a:t>
            </a:r>
          </a:p>
          <a:p>
            <a:r>
              <a:rPr lang="en-US" sz="2400" dirty="0"/>
              <a:t>	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LMSC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26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1402883"/>
          </a:xfrm>
        </p:spPr>
        <p:txBody>
          <a:bodyPr>
            <a:normAutofit fontScale="90000"/>
          </a:bodyPr>
          <a:lstStyle/>
          <a:p>
            <a:r>
              <a:rPr lang="en-US" sz="8800" b="1" dirty="0"/>
              <a:t>STAFFING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304" y="2098109"/>
            <a:ext cx="7834145" cy="3192201"/>
          </a:xfrm>
        </p:spPr>
        <p:txBody>
          <a:bodyPr>
            <a:normAutofit/>
          </a:bodyPr>
          <a:lstStyle/>
          <a:p>
            <a:r>
              <a:rPr lang="en-US" sz="3200" u="sng" dirty="0">
                <a:solidFill>
                  <a:schemeClr val="tx1"/>
                </a:solidFill>
              </a:rPr>
              <a:t>Points:</a:t>
            </a:r>
          </a:p>
          <a:p>
            <a:pPr marL="514350" indent="-514350">
              <a:buAutoNum type="arabicParenR"/>
            </a:pPr>
            <a:r>
              <a:rPr lang="en-US" sz="3200" dirty="0">
                <a:solidFill>
                  <a:schemeClr val="tx1"/>
                </a:solidFill>
              </a:rPr>
              <a:t>Does your current organization have some structural drawbacks?</a:t>
            </a:r>
          </a:p>
          <a:p>
            <a:pPr marL="514350" indent="-514350">
              <a:buAutoNum type="arabicParenR"/>
            </a:pPr>
            <a:r>
              <a:rPr lang="en-US" sz="3200" dirty="0">
                <a:solidFill>
                  <a:schemeClr val="tx1"/>
                </a:solidFill>
              </a:rPr>
              <a:t>Yes…You can think outside the box!</a:t>
            </a:r>
          </a:p>
          <a:p>
            <a:pPr marL="514350" indent="-514350">
              <a:buAutoNum type="arabicParenR"/>
            </a:pPr>
            <a:r>
              <a:rPr lang="en-US" sz="3200" dirty="0">
                <a:solidFill>
                  <a:schemeClr val="tx1"/>
                </a:solidFill>
              </a:rPr>
              <a:t>Are you training future leaders?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6476" y="3814713"/>
            <a:ext cx="2166838" cy="270585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LMSC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74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1451009"/>
          </a:xfrm>
        </p:spPr>
        <p:txBody>
          <a:bodyPr>
            <a:normAutofit/>
          </a:bodyPr>
          <a:lstStyle/>
          <a:p>
            <a:r>
              <a:rPr lang="en-US" sz="8800" b="1" dirty="0"/>
              <a:t>STAFFING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2218385"/>
            <a:ext cx="6400800" cy="4039224"/>
          </a:xfrm>
        </p:spPr>
        <p:txBody>
          <a:bodyPr>
            <a:normAutofit fontScale="92500"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What might you have learned</a:t>
            </a:r>
          </a:p>
          <a:p>
            <a:r>
              <a:rPr lang="en-US" sz="3200" dirty="0">
                <a:solidFill>
                  <a:schemeClr val="tx1"/>
                </a:solidFill>
              </a:rPr>
              <a:t>	or thought about today?</a:t>
            </a:r>
          </a:p>
          <a:p>
            <a:r>
              <a:rPr lang="en-US" sz="3200" b="1" u="sng" dirty="0">
                <a:solidFill>
                  <a:schemeClr val="tx1"/>
                </a:solidFill>
              </a:rPr>
              <a:t>As a Leader</a:t>
            </a:r>
            <a:r>
              <a:rPr lang="en-US" sz="3200" dirty="0">
                <a:solidFill>
                  <a:schemeClr val="tx1"/>
                </a:solidFill>
              </a:rPr>
              <a:t>:</a:t>
            </a:r>
          </a:p>
          <a:p>
            <a:pPr marL="514350" indent="-514350">
              <a:buAutoNum type="arabicParenR"/>
            </a:pPr>
            <a:r>
              <a:rPr lang="en-US" sz="2800" b="1" dirty="0">
                <a:solidFill>
                  <a:schemeClr val="tx1"/>
                </a:solidFill>
              </a:rPr>
              <a:t>Are you prepared for tomorrow</a:t>
            </a:r>
            <a:r>
              <a:rPr lang="en-US" sz="2800" dirty="0">
                <a:solidFill>
                  <a:schemeClr val="tx1"/>
                </a:solidFill>
              </a:rPr>
              <a:t>?</a:t>
            </a:r>
          </a:p>
          <a:p>
            <a:pPr marL="514350" indent="-514350">
              <a:buAutoNum type="arabicParenR"/>
            </a:pPr>
            <a:r>
              <a:rPr lang="en-US" sz="2800" b="1" dirty="0">
                <a:solidFill>
                  <a:schemeClr val="tx1"/>
                </a:solidFill>
              </a:rPr>
              <a:t>Are there any organizational tweaks to make it better?</a:t>
            </a:r>
          </a:p>
          <a:p>
            <a:pPr marL="514350" indent="-514350">
              <a:buAutoNum type="arabicParenR"/>
            </a:pPr>
            <a:r>
              <a:rPr lang="en-US" sz="2800" b="1" dirty="0">
                <a:solidFill>
                  <a:schemeClr val="tx1"/>
                </a:solidFill>
              </a:rPr>
              <a:t>Do you know where help resides?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LMSC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41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1402883"/>
          </a:xfrm>
        </p:spPr>
        <p:txBody>
          <a:bodyPr>
            <a:normAutofit fontScale="90000"/>
          </a:bodyPr>
          <a:lstStyle/>
          <a:p>
            <a:r>
              <a:rPr lang="en-US" sz="8800" b="1" dirty="0"/>
              <a:t>STAFFING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082" y="2284574"/>
            <a:ext cx="6400800" cy="194733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Questions:</a:t>
            </a:r>
          </a:p>
          <a:p>
            <a:r>
              <a:rPr lang="en-US" sz="3200" dirty="0">
                <a:solidFill>
                  <a:schemeClr val="tx1"/>
                </a:solidFill>
              </a:rPr>
              <a:t>	Thank you </a:t>
            </a:r>
          </a:p>
          <a:p>
            <a:pPr algn="ctr"/>
            <a:r>
              <a:rPr lang="en-US" sz="3200" u="sng" dirty="0">
                <a:solidFill>
                  <a:schemeClr val="tx1"/>
                </a:solidFill>
              </a:rPr>
              <a:t>Lunch Time!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6476" y="3814713"/>
            <a:ext cx="2166838" cy="270585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LMSC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88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579" y="1290099"/>
            <a:ext cx="8534400" cy="3615267"/>
          </a:xfrm>
        </p:spPr>
        <p:txBody>
          <a:bodyPr>
            <a:noAutofit/>
          </a:bodyPr>
          <a:lstStyle/>
          <a:p>
            <a:r>
              <a:rPr lang="en-US" sz="3200" b="1" u="sng" dirty="0">
                <a:solidFill>
                  <a:schemeClr val="tx1"/>
                </a:solidFill>
              </a:rPr>
              <a:t>Purpose Today</a:t>
            </a:r>
            <a:r>
              <a:rPr lang="en-US" sz="3200" b="1" dirty="0">
                <a:solidFill>
                  <a:schemeClr val="tx1"/>
                </a:solidFill>
              </a:rPr>
              <a:t>: </a:t>
            </a:r>
          </a:p>
          <a:p>
            <a:pPr lvl="1"/>
            <a:r>
              <a:rPr lang="en-US" sz="3000" b="1" dirty="0">
                <a:solidFill>
                  <a:schemeClr val="tx1"/>
                </a:solidFill>
              </a:rPr>
              <a:t>Is to get you to </a:t>
            </a:r>
            <a:r>
              <a:rPr lang="en-US" sz="3000" b="1" u="sng" dirty="0">
                <a:solidFill>
                  <a:schemeClr val="tx1"/>
                </a:solidFill>
              </a:rPr>
              <a:t>think</a:t>
            </a:r>
            <a:r>
              <a:rPr lang="en-US" sz="3000" b="1" dirty="0">
                <a:solidFill>
                  <a:schemeClr val="tx1"/>
                </a:solidFill>
              </a:rPr>
              <a:t> about how you currently staff your LMSC</a:t>
            </a:r>
          </a:p>
          <a:p>
            <a:pPr lvl="1"/>
            <a:r>
              <a:rPr lang="en-US" sz="3000" b="1" dirty="0">
                <a:solidFill>
                  <a:schemeClr val="tx1"/>
                </a:solidFill>
              </a:rPr>
              <a:t>Is to get you </a:t>
            </a:r>
            <a:r>
              <a:rPr lang="en-US" sz="3000" b="1" u="sng" dirty="0">
                <a:solidFill>
                  <a:schemeClr val="tx1"/>
                </a:solidFill>
              </a:rPr>
              <a:t>prepared</a:t>
            </a:r>
            <a:r>
              <a:rPr lang="en-US" sz="3000" b="1" dirty="0">
                <a:solidFill>
                  <a:schemeClr val="tx1"/>
                </a:solidFill>
              </a:rPr>
              <a:t> for tomorrow</a:t>
            </a:r>
          </a:p>
          <a:p>
            <a:pPr lvl="1"/>
            <a:r>
              <a:rPr lang="en-US" sz="3000" b="1" dirty="0">
                <a:solidFill>
                  <a:schemeClr val="tx1"/>
                </a:solidFill>
              </a:rPr>
              <a:t>Maybe </a:t>
            </a:r>
            <a:r>
              <a:rPr lang="en-US" sz="3000" b="1" u="sng" dirty="0">
                <a:solidFill>
                  <a:schemeClr val="tx1"/>
                </a:solidFill>
              </a:rPr>
              <a:t>a tomorrow you do not expect </a:t>
            </a:r>
            <a:r>
              <a:rPr lang="en-US" sz="3000" b="1" dirty="0">
                <a:solidFill>
                  <a:schemeClr val="tx1"/>
                </a:solidFill>
              </a:rPr>
              <a:t>today!</a:t>
            </a:r>
          </a:p>
          <a:p>
            <a:pPr lvl="1"/>
            <a:r>
              <a:rPr lang="en-US" sz="3000" b="1" u="sng" dirty="0">
                <a:solidFill>
                  <a:schemeClr val="tx1"/>
                </a:solidFill>
              </a:rPr>
              <a:t>Help set up the rest of this summit</a:t>
            </a:r>
          </a:p>
          <a:p>
            <a:pPr lvl="2"/>
            <a:r>
              <a:rPr lang="en-US" sz="2800" b="1" dirty="0">
                <a:solidFill>
                  <a:schemeClr val="tx1"/>
                </a:solidFill>
              </a:rPr>
              <a:t>Attracting, Developing and Inspiring Volunteers</a:t>
            </a:r>
          </a:p>
          <a:p>
            <a:pPr lvl="2"/>
            <a:r>
              <a:rPr lang="en-US" sz="2800" b="1" dirty="0">
                <a:solidFill>
                  <a:schemeClr val="tx1"/>
                </a:solidFill>
              </a:rPr>
              <a:t>Implementing USMS Strategic Plan</a:t>
            </a:r>
          </a:p>
          <a:p>
            <a:pPr lvl="2"/>
            <a:r>
              <a:rPr lang="en-US" sz="2800" b="1" dirty="0">
                <a:solidFill>
                  <a:schemeClr val="tx1"/>
                </a:solidFill>
              </a:rPr>
              <a:t>Budgets and LMSC Standards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LMSC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0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579" y="492981"/>
            <a:ext cx="8534400" cy="5677231"/>
          </a:xfrm>
        </p:spPr>
        <p:txBody>
          <a:bodyPr>
            <a:noAutofit/>
          </a:bodyPr>
          <a:lstStyle/>
          <a:p>
            <a:r>
              <a:rPr lang="en-US" sz="3600" b="1" u="sng" dirty="0">
                <a:solidFill>
                  <a:schemeClr val="tx1"/>
                </a:solidFill>
              </a:rPr>
              <a:t>How are we all alike in structure?</a:t>
            </a:r>
          </a:p>
          <a:p>
            <a:pPr lvl="1"/>
            <a:r>
              <a:rPr lang="en-US" sz="3000" b="1" dirty="0">
                <a:solidFill>
                  <a:schemeClr val="tx1"/>
                </a:solidFill>
              </a:rPr>
              <a:t>One of These Things is Not Like the Others…3 have something in common.         		</a:t>
            </a:r>
            <a:r>
              <a:rPr lang="en-US" sz="3000" b="1" dirty="0">
                <a:solidFill>
                  <a:srgbClr val="FF0000"/>
                </a:solidFill>
              </a:rPr>
              <a:t>Which one does not belong?</a:t>
            </a:r>
          </a:p>
          <a:p>
            <a:pPr lvl="2"/>
            <a:r>
              <a:rPr lang="en-US" sz="2800" b="1" dirty="0">
                <a:solidFill>
                  <a:schemeClr val="tx1"/>
                </a:solidFill>
              </a:rPr>
              <a:t>A) Chair</a:t>
            </a:r>
          </a:p>
          <a:p>
            <a:pPr lvl="2"/>
            <a:r>
              <a:rPr lang="en-US" sz="2800" b="1" dirty="0">
                <a:solidFill>
                  <a:schemeClr val="tx1"/>
                </a:solidFill>
              </a:rPr>
              <a:t>B) Treasurer</a:t>
            </a:r>
          </a:p>
          <a:p>
            <a:pPr lvl="2"/>
            <a:r>
              <a:rPr lang="en-US" sz="2800" b="1" dirty="0">
                <a:solidFill>
                  <a:schemeClr val="tx1"/>
                </a:solidFill>
              </a:rPr>
              <a:t>C) Registrar</a:t>
            </a:r>
          </a:p>
          <a:p>
            <a:pPr lvl="2"/>
            <a:r>
              <a:rPr lang="en-US" sz="2800" b="1" dirty="0">
                <a:solidFill>
                  <a:schemeClr val="tx1"/>
                </a:solidFill>
              </a:rPr>
              <a:t>D) Secretary</a:t>
            </a:r>
          </a:p>
          <a:p>
            <a:pPr lvl="2"/>
            <a:endParaRPr lang="en-US" sz="2800" b="1" dirty="0">
              <a:solidFill>
                <a:schemeClr val="tx1"/>
              </a:solidFill>
            </a:endParaRPr>
          </a:p>
          <a:p>
            <a:pPr lvl="2"/>
            <a:r>
              <a:rPr lang="en-US" sz="2800" b="1" dirty="0">
                <a:solidFill>
                  <a:schemeClr val="tx1"/>
                </a:solidFill>
              </a:rPr>
              <a:t>Answer: Registrar – Not required to be an elected position by USMS Standards.</a:t>
            </a:r>
          </a:p>
        </p:txBody>
      </p:sp>
      <p:pic>
        <p:nvPicPr>
          <p:cNvPr id="1112" name="Picture 1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585" y="2240016"/>
            <a:ext cx="2311066" cy="307371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LMSC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40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0" y="0"/>
            <a:ext cx="10298343" cy="6218904"/>
          </a:xfrm>
        </p:spPr>
        <p:txBody>
          <a:bodyPr>
            <a:noAutofit/>
          </a:bodyPr>
          <a:lstStyle/>
          <a:p>
            <a:r>
              <a:rPr lang="en-US" sz="3600" b="1" u="sng" dirty="0">
                <a:solidFill>
                  <a:schemeClr val="tx1"/>
                </a:solidFill>
              </a:rPr>
              <a:t>How are we all alike in structure?</a:t>
            </a:r>
          </a:p>
          <a:p>
            <a:pPr lvl="1"/>
            <a:r>
              <a:rPr lang="en-US" sz="3000" b="1" dirty="0">
                <a:solidFill>
                  <a:schemeClr val="tx1"/>
                </a:solidFill>
              </a:rPr>
              <a:t>How many leadership positions are required in each LMSC?  </a:t>
            </a:r>
          </a:p>
          <a:p>
            <a:pPr lvl="1"/>
            <a:r>
              <a:rPr lang="en-US" sz="3000" b="1" dirty="0">
                <a:solidFill>
                  <a:schemeClr val="tx1"/>
                </a:solidFill>
              </a:rPr>
              <a:t>Bonus Question: How many are Mandatory and how many are Target standards?</a:t>
            </a:r>
            <a:endParaRPr lang="en-US" sz="800" b="1" dirty="0">
              <a:solidFill>
                <a:schemeClr val="tx1"/>
              </a:solidFill>
            </a:endParaRPr>
          </a:p>
          <a:p>
            <a:pPr lvl="1"/>
            <a:endParaRPr lang="en-US" sz="3000" b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en-US" sz="3000" b="1" dirty="0">
                <a:solidFill>
                  <a:srgbClr val="FF0000"/>
                </a:solidFill>
              </a:rPr>
              <a:t>Answer: </a:t>
            </a:r>
            <a:r>
              <a:rPr lang="en-US" sz="3000" b="1" u="sng" dirty="0">
                <a:solidFill>
                  <a:schemeClr val="tx1"/>
                </a:solidFill>
              </a:rPr>
              <a:t>There are 7 Mandatory </a:t>
            </a:r>
            <a:r>
              <a:rPr lang="en-US" sz="3000" b="1" dirty="0">
                <a:solidFill>
                  <a:schemeClr val="tx1"/>
                </a:solidFill>
              </a:rPr>
              <a:t>– Chair, Vice Chair, Registrar, Secretary, Top 10 Recorder, Treasurer, Sanctions Chair.</a:t>
            </a:r>
          </a:p>
          <a:p>
            <a:pPr marL="457200" lvl="1" indent="0">
              <a:buNone/>
            </a:pPr>
            <a:r>
              <a:rPr lang="en-US" sz="3000" b="1" dirty="0">
                <a:solidFill>
                  <a:schemeClr val="tx1"/>
                </a:solidFill>
              </a:rPr>
              <a:t>			  </a:t>
            </a:r>
            <a:r>
              <a:rPr lang="en-US" sz="3000" b="1" u="sng" dirty="0">
                <a:solidFill>
                  <a:schemeClr val="tx1"/>
                </a:solidFill>
              </a:rPr>
              <a:t>There are 2 Target </a:t>
            </a:r>
            <a:r>
              <a:rPr lang="en-US" sz="3000" b="1" dirty="0">
                <a:solidFill>
                  <a:schemeClr val="tx1"/>
                </a:solidFill>
              </a:rPr>
              <a:t>– Officials &amp; Coaches</a:t>
            </a:r>
          </a:p>
        </p:txBody>
      </p:sp>
      <p:pic>
        <p:nvPicPr>
          <p:cNvPr id="1112" name="Picture 1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993" y="307520"/>
            <a:ext cx="1358562" cy="180688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LMSC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880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579" y="1290099"/>
            <a:ext cx="8534400" cy="3615267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My Premise: </a:t>
            </a:r>
          </a:p>
          <a:p>
            <a:pPr lvl="1"/>
            <a:r>
              <a:rPr lang="en-US" sz="3200" b="1" dirty="0">
                <a:solidFill>
                  <a:schemeClr val="tx1"/>
                </a:solidFill>
              </a:rPr>
              <a:t>Each LMSC is</a:t>
            </a:r>
          </a:p>
          <a:p>
            <a:pPr lvl="1"/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Unique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</a:p>
          <a:p>
            <a:pPr lvl="1"/>
            <a:r>
              <a:rPr lang="en-US" sz="3200" b="1" dirty="0">
                <a:solidFill>
                  <a:srgbClr val="FF0000"/>
                </a:solidFill>
              </a:rPr>
              <a:t> Important</a:t>
            </a:r>
            <a:r>
              <a:rPr lang="en-US" sz="3200" b="1" dirty="0">
                <a:solidFill>
                  <a:schemeClr val="tx1"/>
                </a:solidFill>
              </a:rPr>
              <a:t> and </a:t>
            </a:r>
          </a:p>
          <a:p>
            <a:pPr lvl="1"/>
            <a:r>
              <a:rPr lang="en-US" sz="3200" b="1" dirty="0">
                <a:solidFill>
                  <a:schemeClr val="tx1"/>
                </a:solidFill>
              </a:rPr>
              <a:t> Full of </a:t>
            </a:r>
            <a:r>
              <a:rPr lang="en-US" sz="3200" b="1" dirty="0">
                <a:solidFill>
                  <a:srgbClr val="FF0000"/>
                </a:solidFill>
              </a:rPr>
              <a:t>Potential</a:t>
            </a:r>
            <a:r>
              <a:rPr lang="en-US" sz="3200" b="1" dirty="0">
                <a:solidFill>
                  <a:schemeClr val="tx1"/>
                </a:solidFill>
              </a:rPr>
              <a:t> !</a:t>
            </a:r>
          </a:p>
          <a:p>
            <a:endParaRPr lang="en-US" sz="3200" b="1" dirty="0">
              <a:solidFill>
                <a:schemeClr val="tx1"/>
              </a:solidFill>
            </a:endParaRPr>
          </a:p>
          <a:p>
            <a:r>
              <a:rPr lang="en-US" sz="3200" b="1" u="sng" dirty="0">
                <a:solidFill>
                  <a:schemeClr val="tx1"/>
                </a:solidFill>
              </a:rPr>
              <a:t>None of our LMSCs are exactly </a:t>
            </a:r>
            <a:r>
              <a:rPr lang="en-US" sz="3200" b="1" dirty="0">
                <a:solidFill>
                  <a:schemeClr val="tx1"/>
                </a:solidFill>
              </a:rPr>
              <a:t>alike in membership, assets and structure, </a:t>
            </a:r>
            <a:r>
              <a:rPr lang="en-US" sz="3200" b="1" u="sng" dirty="0">
                <a:solidFill>
                  <a:schemeClr val="tx1"/>
                </a:solidFill>
              </a:rPr>
              <a:t>nor should we all strive to be alike!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LMSC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48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579" y="1290099"/>
            <a:ext cx="9779704" cy="3615267"/>
          </a:xfrm>
        </p:spPr>
        <p:txBody>
          <a:bodyPr>
            <a:noAutofit/>
          </a:bodyPr>
          <a:lstStyle/>
          <a:p>
            <a:r>
              <a:rPr lang="en-US" sz="3200" b="1" u="sng" dirty="0">
                <a:solidFill>
                  <a:schemeClr val="tx1"/>
                </a:solidFill>
              </a:rPr>
              <a:t>How Diverse are we</a:t>
            </a:r>
            <a:r>
              <a:rPr lang="en-US" sz="3200" b="1" dirty="0">
                <a:solidFill>
                  <a:schemeClr val="tx1"/>
                </a:solidFill>
              </a:rPr>
              <a:t>?</a:t>
            </a:r>
          </a:p>
          <a:p>
            <a:pPr lvl="1"/>
            <a:r>
              <a:rPr lang="en-US" sz="2800" b="1" dirty="0">
                <a:solidFill>
                  <a:schemeClr val="tx1"/>
                </a:solidFill>
              </a:rPr>
              <a:t>How many LMSCs – 52</a:t>
            </a:r>
          </a:p>
          <a:p>
            <a:pPr lvl="1"/>
            <a:r>
              <a:rPr lang="en-US" sz="2800" b="1" dirty="0">
                <a:solidFill>
                  <a:schemeClr val="tx1"/>
                </a:solidFill>
              </a:rPr>
              <a:t>Largest LMSC – Pacific +12M members</a:t>
            </a:r>
          </a:p>
          <a:p>
            <a:pPr lvl="1"/>
            <a:r>
              <a:rPr lang="en-US" sz="2800" b="1" dirty="0">
                <a:solidFill>
                  <a:schemeClr val="tx1"/>
                </a:solidFill>
              </a:rPr>
              <a:t>Smallest – Border  47 members</a:t>
            </a:r>
          </a:p>
          <a:p>
            <a:pPr lvl="1"/>
            <a:r>
              <a:rPr lang="en-US" sz="2800" b="1" dirty="0">
                <a:solidFill>
                  <a:schemeClr val="tx1"/>
                </a:solidFill>
              </a:rPr>
              <a:t>Membership average – 1,262 (1,050 – Pacific)</a:t>
            </a:r>
          </a:p>
          <a:p>
            <a:pPr lvl="1"/>
            <a:r>
              <a:rPr lang="en-US" sz="2800" b="1" dirty="0">
                <a:solidFill>
                  <a:schemeClr val="tx1"/>
                </a:solidFill>
              </a:rPr>
              <a:t>Average Assets - $39K  ($33K – Pacific)</a:t>
            </a:r>
          </a:p>
          <a:p>
            <a:pPr lvl="1"/>
            <a:r>
              <a:rPr lang="en-US" sz="2800" b="1" dirty="0">
                <a:solidFill>
                  <a:schemeClr val="tx1"/>
                </a:solidFill>
              </a:rPr>
              <a:t>5 Time Zones</a:t>
            </a:r>
          </a:p>
          <a:p>
            <a:pPr lvl="1"/>
            <a:r>
              <a:rPr lang="en-US" sz="2800" b="1" dirty="0">
                <a:solidFill>
                  <a:schemeClr val="tx1"/>
                </a:solidFill>
              </a:rPr>
              <a:t>10.6 Leadership positions per LMSC -3 to 19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LMSC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14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800" b="1" dirty="0"/>
              <a:t>STAFFING  Stories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1. Traditional Method</a:t>
            </a:r>
          </a:p>
          <a:p>
            <a:r>
              <a:rPr lang="en-US" sz="3200" dirty="0">
                <a:solidFill>
                  <a:schemeClr val="tx1"/>
                </a:solidFill>
              </a:rPr>
              <a:t>2. Show Stopper Transitions</a:t>
            </a:r>
          </a:p>
          <a:p>
            <a:r>
              <a:rPr lang="en-US" sz="3200" dirty="0">
                <a:solidFill>
                  <a:schemeClr val="tx1"/>
                </a:solidFill>
              </a:rPr>
              <a:t>3. Futuristic Tailoring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LMSC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549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5661" y="565410"/>
            <a:ext cx="6028852" cy="4920792"/>
          </a:xfrm>
        </p:spPr>
        <p:txBody>
          <a:bodyPr>
            <a:normAutofit lnSpcReduction="10000"/>
          </a:bodyPr>
          <a:lstStyle/>
          <a:p>
            <a:r>
              <a:rPr lang="en-US" sz="4000" b="1" u="sng" dirty="0">
                <a:solidFill>
                  <a:schemeClr val="tx1"/>
                </a:solidFill>
              </a:rPr>
              <a:t>Traditional</a:t>
            </a:r>
          </a:p>
          <a:p>
            <a:r>
              <a:rPr lang="en-US" sz="2900" b="1" dirty="0">
                <a:solidFill>
                  <a:schemeClr val="tx1"/>
                </a:solidFill>
              </a:rPr>
              <a:t>How did we meet?</a:t>
            </a:r>
          </a:p>
          <a:p>
            <a:r>
              <a:rPr lang="en-US" sz="2900" b="1" dirty="0">
                <a:solidFill>
                  <a:schemeClr val="tx1"/>
                </a:solidFill>
              </a:rPr>
              <a:t>What do you do?</a:t>
            </a:r>
          </a:p>
          <a:p>
            <a:r>
              <a:rPr lang="en-US" sz="2900" b="1" dirty="0">
                <a:solidFill>
                  <a:schemeClr val="tx1"/>
                </a:solidFill>
              </a:rPr>
              <a:t>How about a job?</a:t>
            </a:r>
          </a:p>
          <a:p>
            <a:r>
              <a:rPr lang="en-US" sz="2900" b="1" dirty="0">
                <a:solidFill>
                  <a:schemeClr val="tx1"/>
                </a:solidFill>
              </a:rPr>
              <a:t>Want to go to Convention?</a:t>
            </a:r>
          </a:p>
          <a:p>
            <a:r>
              <a:rPr lang="en-US" sz="2900" b="1" dirty="0">
                <a:solidFill>
                  <a:schemeClr val="tx1"/>
                </a:solidFill>
              </a:rPr>
              <a:t>What National Committee do you want to be on?</a:t>
            </a:r>
          </a:p>
          <a:p>
            <a:r>
              <a:rPr lang="en-US" sz="2900" b="1" dirty="0">
                <a:solidFill>
                  <a:schemeClr val="tx1"/>
                </a:solidFill>
              </a:rPr>
              <a:t>What are you doing for the rest of your life?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LMSC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53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6411" y="575035"/>
            <a:ext cx="6028852" cy="5556258"/>
          </a:xfrm>
        </p:spPr>
        <p:txBody>
          <a:bodyPr>
            <a:normAutofit lnSpcReduction="10000"/>
          </a:bodyPr>
          <a:lstStyle/>
          <a:p>
            <a:r>
              <a:rPr lang="en-US" sz="4000" b="1" u="sng" dirty="0">
                <a:solidFill>
                  <a:schemeClr val="tx1"/>
                </a:solidFill>
              </a:rPr>
              <a:t>Traditional</a:t>
            </a:r>
          </a:p>
          <a:p>
            <a:r>
              <a:rPr lang="en-US" sz="2800" dirty="0">
                <a:solidFill>
                  <a:schemeClr val="tx1"/>
                </a:solidFill>
              </a:rPr>
              <a:t>Source: </a:t>
            </a:r>
            <a:r>
              <a:rPr lang="en-US" sz="2800" b="1" dirty="0">
                <a:solidFill>
                  <a:schemeClr val="tx1"/>
                </a:solidFill>
              </a:rPr>
              <a:t>Teddy Decker NM Chair</a:t>
            </a: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sz="2800" b="1" dirty="0">
                <a:solidFill>
                  <a:schemeClr val="tx1"/>
                </a:solidFill>
              </a:rPr>
              <a:t>To tell that story is Bob Wilson</a:t>
            </a:r>
          </a:p>
          <a:p>
            <a:r>
              <a:rPr lang="en-US" sz="2800" dirty="0">
                <a:solidFill>
                  <a:schemeClr val="tx1"/>
                </a:solidFill>
              </a:rPr>
              <a:t>	1. Asked to participate</a:t>
            </a:r>
          </a:p>
          <a:p>
            <a:r>
              <a:rPr lang="en-US" sz="2800" dirty="0">
                <a:solidFill>
                  <a:schemeClr val="tx1"/>
                </a:solidFill>
              </a:rPr>
              <a:t>	2. Identified Talent(s)</a:t>
            </a:r>
          </a:p>
          <a:p>
            <a:r>
              <a:rPr lang="en-US" sz="2800" dirty="0">
                <a:solidFill>
                  <a:schemeClr val="tx1"/>
                </a:solidFill>
              </a:rPr>
              <a:t>	3. Invited to Convention</a:t>
            </a:r>
          </a:p>
          <a:p>
            <a:r>
              <a:rPr lang="en-US" sz="2800" dirty="0">
                <a:solidFill>
                  <a:schemeClr val="tx1"/>
                </a:solidFill>
              </a:rPr>
              <a:t>	4. Asked to be Chair, too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Easy story to identify with?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A lot of us had to learn on the fly!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026" name="Picture 2" descr="Inline 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00" y="983562"/>
            <a:ext cx="190500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LMSC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53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14034</TotalTime>
  <Words>523</Words>
  <Application>Microsoft Office PowerPoint</Application>
  <PresentationFormat>Widescreen</PresentationFormat>
  <Paragraphs>156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Calibri</vt:lpstr>
      <vt:lpstr>Century Gothic</vt:lpstr>
      <vt:lpstr>Wingdings 3</vt:lpstr>
      <vt:lpstr>Slice</vt:lpstr>
      <vt:lpstr>STAFFING dISCUSSION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STAFFING  Stories</vt:lpstr>
      <vt:lpstr>PowerPoint Presentation</vt:lpstr>
      <vt:lpstr>PowerPoint Presentation</vt:lpstr>
      <vt:lpstr>STAFFING  Stories</vt:lpstr>
      <vt:lpstr>PowerPoint Presentation</vt:lpstr>
      <vt:lpstr>PowerPoint Presentation</vt:lpstr>
      <vt:lpstr>PowerPoint Presentation</vt:lpstr>
      <vt:lpstr>STAFFING  Stories</vt:lpstr>
      <vt:lpstr>PowerPoint Presentation</vt:lpstr>
      <vt:lpstr>PowerPoint Presentation</vt:lpstr>
      <vt:lpstr>STAFFING</vt:lpstr>
      <vt:lpstr>STAFFING</vt:lpstr>
      <vt:lpstr>STAFFING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STAFFING dISCUSSION</dc:title>
  <dc:creator>Bruce</dc:creator>
  <cp:lastModifiedBy>Bruce</cp:lastModifiedBy>
  <cp:revision>56</cp:revision>
  <cp:lastPrinted>2017-03-10T17:13:01Z</cp:lastPrinted>
  <dcterms:created xsi:type="dcterms:W3CDTF">2017-02-07T15:37:54Z</dcterms:created>
  <dcterms:modified xsi:type="dcterms:W3CDTF">2017-03-10T17:29:38Z</dcterms:modified>
</cp:coreProperties>
</file>